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7"/>
  </p:notesMasterIdLst>
  <p:handoutMasterIdLst>
    <p:handoutMasterId r:id="rId18"/>
  </p:handoutMasterIdLst>
  <p:sldIdLst>
    <p:sldId id="257" r:id="rId5"/>
    <p:sldId id="261" r:id="rId6"/>
    <p:sldId id="276" r:id="rId7"/>
    <p:sldId id="274" r:id="rId8"/>
    <p:sldId id="275" r:id="rId9"/>
    <p:sldId id="281" r:id="rId10"/>
    <p:sldId id="277" r:id="rId11"/>
    <p:sldId id="278" r:id="rId12"/>
    <p:sldId id="279" r:id="rId13"/>
    <p:sldId id="280" r:id="rId14"/>
    <p:sldId id="266" r:id="rId15"/>
    <p:sldId id="27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8"/>
  </p:normalViewPr>
  <p:slideViewPr>
    <p:cSldViewPr snapToGrid="0" snapToObjects="1">
      <p:cViewPr varScale="1">
        <p:scale>
          <a:sx n="85" d="100"/>
          <a:sy n="85" d="100"/>
        </p:scale>
        <p:origin x="590" y="62"/>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2/5/2024</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11</a:t>
            </a:fld>
            <a:endParaRPr lang="en-US" dirty="0"/>
          </a:p>
        </p:txBody>
      </p:sp>
    </p:spTree>
    <p:extLst>
      <p:ext uri="{BB962C8B-B14F-4D97-AF65-F5344CB8AC3E}">
        <p14:creationId xmlns:p14="http://schemas.microsoft.com/office/powerpoint/2010/main" val="280588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12</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2/5/2024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2/5/2024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2/5/2024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2/5/2024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2/5/2024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mailto:poojaofficial968@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Autofit/>
          </a:bodyPr>
          <a:lstStyle/>
          <a:p>
            <a:br>
              <a:rPr lang="en-IN" sz="7500" b="0" i="0" u="none" strike="noStrike" baseline="0" dirty="0">
                <a:solidFill>
                  <a:schemeClr val="accent2">
                    <a:lumMod val="60000"/>
                    <a:lumOff val="40000"/>
                  </a:schemeClr>
                </a:solidFill>
                <a:latin typeface="Impact" panose="020B0806030902050204" pitchFamily="34" charset="0"/>
              </a:rPr>
            </a:br>
            <a:br>
              <a:rPr lang="en-IN" sz="7500" b="0" i="0" u="none" strike="noStrike" baseline="0" dirty="0">
                <a:solidFill>
                  <a:schemeClr val="accent2">
                    <a:lumMod val="60000"/>
                    <a:lumOff val="40000"/>
                  </a:schemeClr>
                </a:solidFill>
                <a:latin typeface="Impact" panose="020B0806030902050204" pitchFamily="34" charset="0"/>
              </a:rPr>
            </a:br>
            <a:r>
              <a:rPr lang="en-IN" sz="7500" b="0" i="0" u="none" strike="noStrike" baseline="0" dirty="0">
                <a:solidFill>
                  <a:schemeClr val="accent2">
                    <a:lumMod val="60000"/>
                    <a:lumOff val="40000"/>
                  </a:schemeClr>
                </a:solidFill>
                <a:latin typeface="Impact" panose="020B0806030902050204" pitchFamily="34" charset="0"/>
              </a:rPr>
              <a:t> </a:t>
            </a:r>
            <a:br>
              <a:rPr lang="en-IN" sz="7500" b="0" i="0" u="none" strike="noStrike" baseline="0" dirty="0">
                <a:solidFill>
                  <a:schemeClr val="accent2">
                    <a:lumMod val="60000"/>
                    <a:lumOff val="40000"/>
                  </a:schemeClr>
                </a:solidFill>
                <a:latin typeface="Impact" panose="020B0806030902050204" pitchFamily="34" charset="0"/>
              </a:rPr>
            </a:br>
            <a:br>
              <a:rPr lang="en-IN" sz="7500" b="0" i="0" u="none" strike="noStrike" baseline="0" dirty="0">
                <a:solidFill>
                  <a:schemeClr val="accent2">
                    <a:lumMod val="60000"/>
                    <a:lumOff val="40000"/>
                  </a:schemeClr>
                </a:solidFill>
                <a:latin typeface="Impact" panose="020B0806030902050204" pitchFamily="34" charset="0"/>
              </a:rPr>
            </a:br>
            <a:br>
              <a:rPr lang="en-IN" sz="7500" b="0" i="0" u="none" strike="noStrike" baseline="0" dirty="0">
                <a:solidFill>
                  <a:schemeClr val="accent2">
                    <a:lumMod val="60000"/>
                    <a:lumOff val="40000"/>
                  </a:schemeClr>
                </a:solidFill>
                <a:latin typeface="Impact" panose="020B0806030902050204" pitchFamily="34" charset="0"/>
              </a:rPr>
            </a:br>
            <a:br>
              <a:rPr lang="en-IN" sz="7500" b="0" i="0" u="none" strike="noStrike" baseline="0" dirty="0">
                <a:solidFill>
                  <a:schemeClr val="accent2">
                    <a:lumMod val="60000"/>
                    <a:lumOff val="40000"/>
                  </a:schemeClr>
                </a:solidFill>
                <a:latin typeface="Impact" panose="020B0806030902050204" pitchFamily="34" charset="0"/>
              </a:rPr>
            </a:br>
            <a:br>
              <a:rPr lang="en-IN" sz="7500" b="0" i="0" u="none" strike="noStrike" baseline="0" dirty="0">
                <a:solidFill>
                  <a:schemeClr val="accent2">
                    <a:lumMod val="60000"/>
                    <a:lumOff val="40000"/>
                  </a:schemeClr>
                </a:solidFill>
                <a:latin typeface="Impact" panose="020B0806030902050204" pitchFamily="34" charset="0"/>
              </a:rPr>
            </a:br>
            <a:br>
              <a:rPr lang="en-IN" sz="7500" b="0" i="0" u="none" strike="noStrike" baseline="0" dirty="0">
                <a:solidFill>
                  <a:schemeClr val="accent2">
                    <a:lumMod val="60000"/>
                    <a:lumOff val="40000"/>
                  </a:schemeClr>
                </a:solidFill>
                <a:latin typeface="Impact" panose="020B0806030902050204" pitchFamily="34" charset="0"/>
              </a:rPr>
            </a:br>
            <a:br>
              <a:rPr lang="en-IN" sz="7500" b="0" i="0" u="none" strike="noStrike" baseline="0" dirty="0">
                <a:solidFill>
                  <a:schemeClr val="accent2">
                    <a:lumMod val="60000"/>
                    <a:lumOff val="40000"/>
                  </a:schemeClr>
                </a:solidFill>
                <a:latin typeface="Impact" panose="020B0806030902050204" pitchFamily="34" charset="0"/>
              </a:rPr>
            </a:br>
            <a:br>
              <a:rPr lang="en-IN" sz="7500" b="0" i="0" u="none" strike="noStrike" baseline="0" dirty="0">
                <a:solidFill>
                  <a:schemeClr val="accent2">
                    <a:lumMod val="60000"/>
                    <a:lumOff val="40000"/>
                  </a:schemeClr>
                </a:solidFill>
                <a:latin typeface="Impact" panose="020B0806030902050204" pitchFamily="34" charset="0"/>
              </a:rPr>
            </a:br>
            <a:br>
              <a:rPr lang="en-IN" sz="7500" b="0" i="0" u="none" strike="noStrike" baseline="0" dirty="0">
                <a:solidFill>
                  <a:schemeClr val="accent2">
                    <a:lumMod val="60000"/>
                    <a:lumOff val="40000"/>
                  </a:schemeClr>
                </a:solidFill>
                <a:latin typeface="Impact" panose="020B0806030902050204" pitchFamily="34" charset="0"/>
              </a:rPr>
            </a:br>
            <a:r>
              <a:rPr lang="en-IN" sz="7500" b="0" i="0" u="none" strike="noStrike" baseline="0" dirty="0" err="1">
                <a:solidFill>
                  <a:schemeClr val="accent2">
                    <a:lumMod val="60000"/>
                    <a:lumOff val="40000"/>
                  </a:schemeClr>
                </a:solidFill>
                <a:latin typeface="Impact" panose="020B0806030902050204" pitchFamily="34" charset="0"/>
              </a:rPr>
              <a:t>AtliQ</a:t>
            </a:r>
            <a:r>
              <a:rPr lang="en-IN" sz="7500" b="0" i="0" u="none" strike="noStrike" baseline="0" dirty="0">
                <a:solidFill>
                  <a:schemeClr val="accent2">
                    <a:lumMod val="60000"/>
                    <a:lumOff val="40000"/>
                  </a:schemeClr>
                </a:solidFill>
                <a:latin typeface="Impact" panose="020B0806030902050204" pitchFamily="34" charset="0"/>
              </a:rPr>
              <a:t> Hospitality Analysis </a:t>
            </a:r>
            <a:endParaRPr lang="en-US" sz="7500" dirty="0">
              <a:solidFill>
                <a:schemeClr val="accent2">
                  <a:lumMod val="60000"/>
                  <a:lumOff val="40000"/>
                </a:schemeClr>
              </a:solidFill>
              <a:latin typeface="Impact" panose="020B0806030902050204" pitchFamily="34" charset="0"/>
            </a:endParaRPr>
          </a:p>
        </p:txBody>
      </p:sp>
      <p:sp>
        <p:nvSpPr>
          <p:cNvPr id="4" name="Subtitle 3">
            <a:extLst>
              <a:ext uri="{FF2B5EF4-FFF2-40B4-BE49-F238E27FC236}">
                <a16:creationId xmlns:a16="http://schemas.microsoft.com/office/drawing/2014/main" id="{6E661E49-0788-40C2-A5B6-638ADED71159}"/>
              </a:ext>
            </a:extLst>
          </p:cNvPr>
          <p:cNvSpPr>
            <a:spLocks noGrp="1"/>
          </p:cNvSpPr>
          <p:nvPr>
            <p:ph type="subTitle" idx="1"/>
          </p:nvPr>
        </p:nvSpPr>
        <p:spPr>
          <a:xfrm>
            <a:off x="2679906" y="4064341"/>
            <a:ext cx="6831673" cy="674860"/>
          </a:xfrm>
        </p:spPr>
        <p:txBody>
          <a:bodyPr>
            <a:normAutofit/>
          </a:bodyPr>
          <a:lstStyle/>
          <a:p>
            <a:r>
              <a:rPr lang="en-US" dirty="0">
                <a:solidFill>
                  <a:schemeClr val="bg2"/>
                </a:solidFill>
              </a:rPr>
              <a:t>UNIFIED MENTOR INTERNSHIP – PROJECT 3</a:t>
            </a:r>
          </a:p>
          <a:p>
            <a:endParaRPr lang="en-US" dirty="0">
              <a:solidFill>
                <a:schemeClr val="bg2"/>
              </a:solidFill>
            </a:endParaRPr>
          </a:p>
        </p:txBody>
      </p:sp>
      <p:sp>
        <p:nvSpPr>
          <p:cNvPr id="3" name="TextBox 2">
            <a:extLst>
              <a:ext uri="{FF2B5EF4-FFF2-40B4-BE49-F238E27FC236}">
                <a16:creationId xmlns:a16="http://schemas.microsoft.com/office/drawing/2014/main" id="{7FED7CBE-3E1D-15F0-14EC-DB56797BCF90}"/>
              </a:ext>
            </a:extLst>
          </p:cNvPr>
          <p:cNvSpPr txBox="1"/>
          <p:nvPr/>
        </p:nvSpPr>
        <p:spPr>
          <a:xfrm>
            <a:off x="5181600" y="5082988"/>
            <a:ext cx="1990165" cy="861774"/>
          </a:xfrm>
          <a:prstGeom prst="rect">
            <a:avLst/>
          </a:prstGeom>
          <a:noFill/>
        </p:spPr>
        <p:txBody>
          <a:bodyPr wrap="square" rtlCol="0">
            <a:spAutoFit/>
          </a:bodyPr>
          <a:lstStyle/>
          <a:p>
            <a:r>
              <a:rPr lang="en-US" sz="2500" dirty="0">
                <a:solidFill>
                  <a:schemeClr val="tx2">
                    <a:lumMod val="25000"/>
                    <a:lumOff val="75000"/>
                  </a:schemeClr>
                </a:solidFill>
                <a:latin typeface="Impact" panose="020B0806030902050204" pitchFamily="34" charset="0"/>
              </a:rPr>
              <a:t>BY</a:t>
            </a:r>
          </a:p>
          <a:p>
            <a:r>
              <a:rPr lang="en-US" sz="2500" dirty="0">
                <a:solidFill>
                  <a:schemeClr val="tx2">
                    <a:lumMod val="25000"/>
                    <a:lumOff val="75000"/>
                  </a:schemeClr>
                </a:solidFill>
                <a:latin typeface="Impact" panose="020B0806030902050204" pitchFamily="34" charset="0"/>
              </a:rPr>
              <a:t>M POOJA</a:t>
            </a:r>
            <a:endParaRPr lang="en-IN" sz="2500" dirty="0">
              <a:solidFill>
                <a:schemeClr val="tx2">
                  <a:lumMod val="25000"/>
                  <a:lumOff val="75000"/>
                </a:schemeClr>
              </a:solidFill>
              <a:latin typeface="Impact" panose="020B0806030902050204" pitchFamily="34" charset="0"/>
            </a:endParaRP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24E7E2-184B-B1BB-F178-E1FA68800164}"/>
              </a:ext>
            </a:extLst>
          </p:cNvPr>
          <p:cNvSpPr txBox="1"/>
          <p:nvPr/>
        </p:nvSpPr>
        <p:spPr>
          <a:xfrm>
            <a:off x="1090863" y="368968"/>
            <a:ext cx="3641558" cy="769441"/>
          </a:xfrm>
          <a:prstGeom prst="rect">
            <a:avLst/>
          </a:prstGeom>
          <a:noFill/>
        </p:spPr>
        <p:txBody>
          <a:bodyPr wrap="square" rtlCol="0">
            <a:spAutoFit/>
          </a:bodyPr>
          <a:lstStyle/>
          <a:p>
            <a:r>
              <a:rPr lang="en-US" sz="2200" b="1" i="1" u="sng" dirty="0">
                <a:solidFill>
                  <a:schemeClr val="accent2">
                    <a:lumMod val="75000"/>
                  </a:schemeClr>
                </a:solidFill>
                <a:latin typeface="Times New Roman" panose="02020603050405020304" pitchFamily="18" charset="0"/>
                <a:cs typeface="Times New Roman" panose="02020603050405020304" pitchFamily="18" charset="0"/>
              </a:rPr>
              <a:t>RATIO OF TOTAL CANCELLED BOOKINGS</a:t>
            </a:r>
            <a:endParaRPr lang="en-IN" sz="2200" b="1" i="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8F6CD0E-FD1C-87AD-0C4D-C0DE6582A6E8}"/>
              </a:ext>
            </a:extLst>
          </p:cNvPr>
          <p:cNvPicPr>
            <a:picLocks noChangeAspect="1"/>
          </p:cNvPicPr>
          <p:nvPr/>
        </p:nvPicPr>
        <p:blipFill>
          <a:blip r:embed="rId2"/>
          <a:stretch>
            <a:fillRect/>
          </a:stretch>
        </p:blipFill>
        <p:spPr>
          <a:xfrm>
            <a:off x="1090863" y="1688261"/>
            <a:ext cx="4977237" cy="4520033"/>
          </a:xfrm>
          <a:prstGeom prst="rect">
            <a:avLst/>
          </a:prstGeom>
        </p:spPr>
      </p:pic>
      <p:pic>
        <p:nvPicPr>
          <p:cNvPr id="9" name="Picture 8">
            <a:extLst>
              <a:ext uri="{FF2B5EF4-FFF2-40B4-BE49-F238E27FC236}">
                <a16:creationId xmlns:a16="http://schemas.microsoft.com/office/drawing/2014/main" id="{2BEE125F-1B1C-E386-A1C8-952CC56C7B3B}"/>
              </a:ext>
            </a:extLst>
          </p:cNvPr>
          <p:cNvPicPr>
            <a:picLocks noChangeAspect="1"/>
          </p:cNvPicPr>
          <p:nvPr/>
        </p:nvPicPr>
        <p:blipFill>
          <a:blip r:embed="rId3"/>
          <a:stretch>
            <a:fillRect/>
          </a:stretch>
        </p:blipFill>
        <p:spPr>
          <a:xfrm>
            <a:off x="6234439" y="1688260"/>
            <a:ext cx="5139414" cy="4520033"/>
          </a:xfrm>
          <a:prstGeom prst="rect">
            <a:avLst/>
          </a:prstGeom>
        </p:spPr>
      </p:pic>
      <p:sp>
        <p:nvSpPr>
          <p:cNvPr id="10" name="TextBox 9">
            <a:extLst>
              <a:ext uri="{FF2B5EF4-FFF2-40B4-BE49-F238E27FC236}">
                <a16:creationId xmlns:a16="http://schemas.microsoft.com/office/drawing/2014/main" id="{070856DA-AF6F-2FF8-EE03-E34302A86D00}"/>
              </a:ext>
            </a:extLst>
          </p:cNvPr>
          <p:cNvSpPr txBox="1"/>
          <p:nvPr/>
        </p:nvSpPr>
        <p:spPr>
          <a:xfrm>
            <a:off x="6930189" y="337975"/>
            <a:ext cx="3818021" cy="1107996"/>
          </a:xfrm>
          <a:prstGeom prst="rect">
            <a:avLst/>
          </a:prstGeom>
          <a:noFill/>
        </p:spPr>
        <p:txBody>
          <a:bodyPr wrap="square" rtlCol="0">
            <a:spAutoFit/>
          </a:bodyPr>
          <a:lstStyle/>
          <a:p>
            <a:r>
              <a:rPr lang="en-US" sz="2200" b="1" i="1" u="sng" dirty="0">
                <a:solidFill>
                  <a:schemeClr val="accent2">
                    <a:lumMod val="75000"/>
                  </a:schemeClr>
                </a:solidFill>
                <a:latin typeface="Times New Roman" panose="02020603050405020304" pitchFamily="18" charset="0"/>
                <a:cs typeface="Times New Roman" panose="02020603050405020304" pitchFamily="18" charset="0"/>
              </a:rPr>
              <a:t>FILTERS BY PROPERTIES,CITY,STATUS,PLATFORM,MONTH</a:t>
            </a:r>
            <a:endParaRPr lang="en-IN" sz="2200" b="1" i="1" u="sng"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8729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3801036" y="-376"/>
            <a:ext cx="8398743"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183619" y="247650"/>
            <a:ext cx="5574028" cy="742950"/>
          </a:xfrm>
        </p:spPr>
        <p:txBody>
          <a:bodyPr>
            <a:normAutofit/>
          </a:bodyPr>
          <a:lstStyle/>
          <a:p>
            <a:r>
              <a:rPr lang="en-US" b="1" i="1" u="sng" dirty="0"/>
              <a:t>CONCLUSION</a:t>
            </a: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FCB57136-A8D1-ECFF-0AF1-3AC4BBE244F0}"/>
              </a:ext>
            </a:extLst>
          </p:cNvPr>
          <p:cNvSpPr>
            <a:spLocks noGrp="1"/>
          </p:cNvSpPr>
          <p:nvPr>
            <p:ph idx="1"/>
          </p:nvPr>
        </p:nvSpPr>
        <p:spPr>
          <a:xfrm>
            <a:off x="4796022" y="1434353"/>
            <a:ext cx="6176777" cy="4433047"/>
          </a:xfrm>
        </p:spPr>
        <p:txBody>
          <a:bodyPr>
            <a:normAutofit fontScale="77500" lnSpcReduction="20000"/>
          </a:bodyPr>
          <a:lstStyle/>
          <a:p>
            <a:pPr marL="0" indent="0">
              <a:buNone/>
            </a:pPr>
            <a:r>
              <a:rPr lang="en-US" b="0" i="0" dirty="0">
                <a:solidFill>
                  <a:schemeClr val="accent2">
                    <a:lumMod val="60000"/>
                    <a:lumOff val="40000"/>
                  </a:schemeClr>
                </a:solidFill>
                <a:effectLst/>
                <a:latin typeface="Söhne"/>
              </a:rPr>
              <a:t>In conclusion, the hospitality analysis project has successfully harnessed data-driven insights to illuminate crucial aspects of </a:t>
            </a:r>
            <a:r>
              <a:rPr lang="en-US" b="0" i="0" dirty="0" err="1">
                <a:solidFill>
                  <a:schemeClr val="accent2">
                    <a:lumMod val="60000"/>
                    <a:lumOff val="40000"/>
                  </a:schemeClr>
                </a:solidFill>
                <a:effectLst/>
                <a:latin typeface="Söhne"/>
              </a:rPr>
              <a:t>Atliq</a:t>
            </a:r>
            <a:r>
              <a:rPr lang="en-US" b="0" i="0" dirty="0">
                <a:solidFill>
                  <a:schemeClr val="accent2">
                    <a:lumMod val="60000"/>
                    <a:lumOff val="40000"/>
                  </a:schemeClr>
                </a:solidFill>
                <a:effectLst/>
                <a:latin typeface="Söhne"/>
              </a:rPr>
              <a:t> Grands' business performance. </a:t>
            </a:r>
          </a:p>
          <a:p>
            <a:pPr marL="0" indent="0">
              <a:buNone/>
            </a:pPr>
            <a:r>
              <a:rPr lang="en-US" b="0" i="0" dirty="0">
                <a:solidFill>
                  <a:schemeClr val="accent2">
                    <a:lumMod val="60000"/>
                    <a:lumOff val="40000"/>
                  </a:schemeClr>
                </a:solidFill>
                <a:effectLst/>
                <a:latin typeface="Söhne"/>
              </a:rPr>
              <a:t>Through </a:t>
            </a:r>
            <a:r>
              <a:rPr lang="en-US" b="1" i="0" dirty="0">
                <a:solidFill>
                  <a:schemeClr val="tx1"/>
                </a:solidFill>
                <a:effectLst/>
                <a:latin typeface="Söhne"/>
              </a:rPr>
              <a:t>comprehensive visualizations</a:t>
            </a:r>
            <a:r>
              <a:rPr lang="en-US" b="0" i="0" dirty="0">
                <a:solidFill>
                  <a:schemeClr val="accent2">
                    <a:lumMod val="60000"/>
                    <a:lumOff val="40000"/>
                  </a:schemeClr>
                </a:solidFill>
                <a:effectLst/>
                <a:latin typeface="Söhne"/>
              </a:rPr>
              <a:t>, the project has provided a nuanced understanding of </a:t>
            </a:r>
            <a:r>
              <a:rPr lang="en-US" b="1" i="0" dirty="0">
                <a:solidFill>
                  <a:schemeClr val="tx1"/>
                </a:solidFill>
                <a:effectLst/>
                <a:latin typeface="Söhne"/>
              </a:rPr>
              <a:t>revenue patterns, occupancy trends, and platform-specific booking </a:t>
            </a:r>
            <a:r>
              <a:rPr lang="en-US" b="0" i="0" dirty="0">
                <a:solidFill>
                  <a:schemeClr val="accent2">
                    <a:lumMod val="60000"/>
                    <a:lumOff val="40000"/>
                  </a:schemeClr>
                </a:solidFill>
                <a:effectLst/>
                <a:latin typeface="Söhne"/>
              </a:rPr>
              <a:t>behaviors. These insights serve as a foundation for strategic decision-making, enabling the hotel chain to revitalize its market share and revenue in the luxury/business hotels category.</a:t>
            </a:r>
          </a:p>
          <a:p>
            <a:pPr marL="0" indent="0">
              <a:buNone/>
            </a:pPr>
            <a:r>
              <a:rPr lang="en-US" b="0" i="0" dirty="0">
                <a:solidFill>
                  <a:schemeClr val="accent2">
                    <a:lumMod val="60000"/>
                    <a:lumOff val="40000"/>
                  </a:schemeClr>
                </a:solidFill>
                <a:effectLst/>
                <a:latin typeface="Söhne"/>
              </a:rPr>
              <a:t>            The implementation of interactive widgets enhances user engagement, fostering a dynamic exploration of data tailored to specific criteria. </a:t>
            </a:r>
          </a:p>
          <a:p>
            <a:pPr marL="0" indent="0">
              <a:buNone/>
            </a:pPr>
            <a:r>
              <a:rPr lang="en-US" b="0" i="0" dirty="0">
                <a:solidFill>
                  <a:schemeClr val="accent2">
                    <a:lumMod val="60000"/>
                    <a:lumOff val="40000"/>
                  </a:schemeClr>
                </a:solidFill>
                <a:effectLst/>
                <a:latin typeface="Söhne"/>
              </a:rPr>
              <a:t>As we look to the future, there is significant potential for further refinement and expansion of this analytical framework. Integrating real-time data sources, incorporating advanced machine learning models, and exploring predictive analytics could unlock even deeper insights for proactive business strategies. </a:t>
            </a:r>
          </a:p>
          <a:p>
            <a:pPr marL="0" indent="0">
              <a:buNone/>
            </a:pPr>
            <a:r>
              <a:rPr lang="en-US" b="0" i="0" dirty="0">
                <a:solidFill>
                  <a:schemeClr val="accent2">
                    <a:lumMod val="60000"/>
                    <a:lumOff val="40000"/>
                  </a:schemeClr>
                </a:solidFill>
                <a:effectLst/>
                <a:latin typeface="Söhne"/>
              </a:rPr>
              <a:t>The hospitality industry is dynamic, and ongoing analysis will be crucial for </a:t>
            </a:r>
            <a:r>
              <a:rPr lang="en-US" b="0" i="0" dirty="0" err="1">
                <a:solidFill>
                  <a:schemeClr val="accent2">
                    <a:lumMod val="60000"/>
                    <a:lumOff val="40000"/>
                  </a:schemeClr>
                </a:solidFill>
                <a:effectLst/>
                <a:latin typeface="Söhne"/>
              </a:rPr>
              <a:t>Atliq</a:t>
            </a:r>
            <a:r>
              <a:rPr lang="en-US" b="0" i="0" dirty="0">
                <a:solidFill>
                  <a:schemeClr val="accent2">
                    <a:lumMod val="60000"/>
                    <a:lumOff val="40000"/>
                  </a:schemeClr>
                </a:solidFill>
                <a:effectLst/>
                <a:latin typeface="Söhne"/>
              </a:rPr>
              <a:t> Grands to stay agile, adapt to evolving trends, and maintain a competitive edge in the market.</a:t>
            </a:r>
            <a:endParaRPr lang="en-IN" dirty="0">
              <a:solidFill>
                <a:schemeClr val="accent2">
                  <a:lumMod val="60000"/>
                  <a:lumOff val="40000"/>
                </a:schemeClr>
              </a:solidFill>
            </a:endParaRPr>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1915128" y="1788454"/>
            <a:ext cx="8361229" cy="2098226"/>
          </a:xfrm>
        </p:spPr>
        <p:txBody>
          <a:bodyPr>
            <a:normAutofit/>
          </a:bodyPr>
          <a:lstStyle/>
          <a:p>
            <a:r>
              <a:rPr lang="en-US" dirty="0">
                <a:solidFill>
                  <a:schemeClr val="bg2"/>
                </a:solidFill>
              </a:rPr>
              <a:t>Thank you</a:t>
            </a:r>
          </a:p>
        </p:txBody>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2679906" y="3956279"/>
            <a:ext cx="6831673" cy="1086237"/>
          </a:xfrm>
        </p:spPr>
        <p:txBody>
          <a:bodyPr>
            <a:normAutofit fontScale="92500" lnSpcReduction="10000"/>
          </a:bodyPr>
          <a:lstStyle/>
          <a:p>
            <a:r>
              <a:rPr lang="en-US" dirty="0">
                <a:solidFill>
                  <a:schemeClr val="bg2"/>
                </a:solidFill>
              </a:rPr>
              <a:t>M POOJA</a:t>
            </a:r>
          </a:p>
          <a:p>
            <a:r>
              <a:rPr lang="en-US" dirty="0">
                <a:solidFill>
                  <a:schemeClr val="bg2"/>
                </a:solidFill>
                <a:hlinkClick r:id="rId4"/>
              </a:rPr>
              <a:t>poojaofficial968@gmail.com</a:t>
            </a:r>
            <a:endParaRPr lang="en-US" dirty="0">
              <a:solidFill>
                <a:schemeClr val="bg2"/>
              </a:solidFill>
            </a:endParaRPr>
          </a:p>
          <a:p>
            <a:r>
              <a:rPr lang="en-US" dirty="0">
                <a:solidFill>
                  <a:schemeClr val="bg2"/>
                </a:solidFill>
              </a:rPr>
              <a:t>www.linkedin.com/in/pooja-m-083556284</a:t>
            </a:r>
          </a:p>
        </p:txBody>
      </p:sp>
    </p:spTree>
    <p:extLst>
      <p:ext uri="{BB962C8B-B14F-4D97-AF65-F5344CB8AC3E}">
        <p14:creationId xmlns:p14="http://schemas.microsoft.com/office/powerpoint/2010/main" val="1799120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4563129" cy="748553"/>
          </a:xfrm>
        </p:spPr>
        <p:txBody>
          <a:bodyPr vert="horz" lIns="91440" tIns="45720" rIns="91440" bIns="45720" rtlCol="0" anchor="t">
            <a:normAutofit/>
          </a:bodyPr>
          <a:lstStyle/>
          <a:p>
            <a:r>
              <a:rPr lang="en-US" dirty="0"/>
              <a:t>CONTENTS</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F595EFE8-4E85-7FE8-460F-C62F44249517}"/>
              </a:ext>
            </a:extLst>
          </p:cNvPr>
          <p:cNvSpPr>
            <a:spLocks noGrp="1"/>
          </p:cNvSpPr>
          <p:nvPr>
            <p:ph sz="half" idx="2"/>
          </p:nvPr>
        </p:nvSpPr>
        <p:spPr>
          <a:xfrm>
            <a:off x="6454588" y="2108946"/>
            <a:ext cx="4447786" cy="3581401"/>
          </a:xfrm>
        </p:spPr>
        <p:txBody>
          <a:bodyPr>
            <a:normAutofit/>
          </a:bodyPr>
          <a:lstStyle/>
          <a:p>
            <a:r>
              <a:rPr lang="en-US" sz="3000" dirty="0"/>
              <a:t>INTRODUCTION</a:t>
            </a:r>
          </a:p>
          <a:p>
            <a:r>
              <a:rPr lang="en-US" sz="3000" dirty="0"/>
              <a:t>PROBLEM STATEMENT</a:t>
            </a:r>
          </a:p>
          <a:p>
            <a:r>
              <a:rPr lang="en-US" sz="3000" dirty="0"/>
              <a:t>METHODOLOGY USED</a:t>
            </a:r>
          </a:p>
          <a:p>
            <a:r>
              <a:rPr lang="en-US" sz="3000" dirty="0"/>
              <a:t>INFERENCES</a:t>
            </a:r>
          </a:p>
          <a:p>
            <a:r>
              <a:rPr lang="en-US" sz="3000" dirty="0"/>
              <a:t>CONCLUSION</a:t>
            </a:r>
            <a:endParaRPr lang="en-IN" sz="3000" dirty="0"/>
          </a:p>
        </p:txBody>
      </p:sp>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BC966-E32B-0878-94CD-10680E1E8394}"/>
              </a:ext>
            </a:extLst>
          </p:cNvPr>
          <p:cNvSpPr>
            <a:spLocks noGrp="1"/>
          </p:cNvSpPr>
          <p:nvPr>
            <p:ph type="title"/>
          </p:nvPr>
        </p:nvSpPr>
        <p:spPr/>
        <p:txBody>
          <a:bodyPr/>
          <a:lstStyle/>
          <a:p>
            <a:pPr algn="ctr"/>
            <a:r>
              <a:rPr lang="en-US" i="1" u="sng" dirty="0"/>
              <a:t>INTRODUCTION</a:t>
            </a:r>
            <a:endParaRPr lang="en-IN" i="1" u="sng" dirty="0"/>
          </a:p>
        </p:txBody>
      </p:sp>
      <p:sp>
        <p:nvSpPr>
          <p:cNvPr id="7" name="Rectangle 3">
            <a:extLst>
              <a:ext uri="{FF2B5EF4-FFF2-40B4-BE49-F238E27FC236}">
                <a16:creationId xmlns:a16="http://schemas.microsoft.com/office/drawing/2014/main" id="{6F8AD491-F85D-9645-5C31-B303547DBA01}"/>
              </a:ext>
            </a:extLst>
          </p:cNvPr>
          <p:cNvSpPr>
            <a:spLocks noChangeArrowheads="1"/>
          </p:cNvSpPr>
          <p:nvPr/>
        </p:nvSpPr>
        <p:spPr bwMode="auto">
          <a:xfrm>
            <a:off x="1219200" y="1892291"/>
            <a:ext cx="1023769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                         The </a:t>
            </a:r>
            <a:r>
              <a:rPr kumimoji="0" lang="en-US" altLang="en-US" sz="1800" b="1" i="0" u="none" strike="noStrike" cap="none" normalizeH="0" baseline="0" dirty="0">
                <a:ln>
                  <a:noFill/>
                </a:ln>
                <a:solidFill>
                  <a:srgbClr val="000000"/>
                </a:solidFill>
                <a:effectLst/>
                <a:latin typeface="Söhne"/>
              </a:rPr>
              <a:t>hospitality analysis </a:t>
            </a:r>
            <a:r>
              <a:rPr kumimoji="0" lang="en-US" altLang="en-US" sz="1800" b="0" i="0" u="none" strike="noStrike" cap="none" normalizeH="0" baseline="0" dirty="0">
                <a:ln>
                  <a:noFill/>
                </a:ln>
                <a:solidFill>
                  <a:srgbClr val="000000"/>
                </a:solidFill>
                <a:effectLst/>
                <a:latin typeface="Söhne"/>
              </a:rPr>
              <a:t>project aims to provide key insights and visualizations for a hotel management scenario. Leveraging data from various dimensions such as </a:t>
            </a:r>
            <a:r>
              <a:rPr kumimoji="0" lang="en-US" altLang="en-US" sz="1800" b="1" i="0" u="none" strike="noStrike" cap="none" normalizeH="0" baseline="0" dirty="0">
                <a:ln>
                  <a:noFill/>
                </a:ln>
                <a:solidFill>
                  <a:srgbClr val="000000"/>
                </a:solidFill>
                <a:effectLst/>
                <a:latin typeface="Söhne"/>
              </a:rPr>
              <a:t>bookings, hotels, and rooms</a:t>
            </a:r>
            <a:r>
              <a:rPr kumimoji="0" lang="en-US" altLang="en-US" sz="1800" b="0" i="0" u="none" strike="noStrike" cap="none" normalizeH="0" baseline="0" dirty="0">
                <a:ln>
                  <a:noFill/>
                </a:ln>
                <a:solidFill>
                  <a:srgbClr val="000000"/>
                </a:solidFill>
                <a:effectLst/>
                <a:latin typeface="Söhne"/>
              </a:rPr>
              <a:t>, the analysis covers essential aspects like revenue, occupancy, and customer ratings.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                        Through interactive widgets, the project facilitates </a:t>
            </a:r>
            <a:r>
              <a:rPr kumimoji="0" lang="en-US" altLang="en-US" sz="1800" b="1" i="0" u="none" strike="noStrike" cap="none" normalizeH="0" baseline="0" dirty="0">
                <a:ln>
                  <a:noFill/>
                </a:ln>
                <a:solidFill>
                  <a:srgbClr val="000000"/>
                </a:solidFill>
                <a:effectLst/>
                <a:latin typeface="Söhne"/>
              </a:rPr>
              <a:t>dynamic filtering </a:t>
            </a:r>
            <a:r>
              <a:rPr kumimoji="0" lang="en-US" altLang="en-US" sz="1800" b="0" i="0" u="none" strike="noStrike" cap="none" normalizeH="0" baseline="0" dirty="0">
                <a:ln>
                  <a:noFill/>
                </a:ln>
                <a:solidFill>
                  <a:srgbClr val="000000"/>
                </a:solidFill>
                <a:effectLst/>
                <a:latin typeface="Söhne"/>
              </a:rPr>
              <a:t>by properties, city, status, platform, month, and week. Visualizations include </a:t>
            </a:r>
            <a:r>
              <a:rPr kumimoji="0" lang="en-US" altLang="en-US" sz="1800" b="1" i="0" u="none" strike="noStrike" cap="none" normalizeH="0" baseline="0" dirty="0">
                <a:ln>
                  <a:noFill/>
                </a:ln>
                <a:solidFill>
                  <a:srgbClr val="000000"/>
                </a:solidFill>
                <a:effectLst/>
                <a:latin typeface="Söhne"/>
              </a:rPr>
              <a:t>trends by week, occupancy by day type, and booking percentage </a:t>
            </a:r>
            <a:r>
              <a:rPr kumimoji="0" lang="en-US" altLang="en-US" sz="1800" b="0" i="0" u="none" strike="noStrike" cap="none" normalizeH="0" baseline="0" dirty="0">
                <a:ln>
                  <a:noFill/>
                </a:ln>
                <a:solidFill>
                  <a:srgbClr val="000000"/>
                </a:solidFill>
                <a:effectLst/>
                <a:latin typeface="Söhne"/>
              </a:rPr>
              <a:t>by platform.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Söhne"/>
              </a:rPr>
              <a:t>These insights empower hospitality professionals to make informed decisions and enhance revenue management strategies for their hotels. The project combines data analytics with visualization techniques to offer a comprehensive understanding of the business performance in the hospitality industry.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F4C0A7B2-EE00-415A-13B9-2E80600A0863}"/>
              </a:ext>
            </a:extLst>
          </p:cNvPr>
          <p:cNvSpPr>
            <a:spLocks noChangeArrowheads="1"/>
          </p:cNvSpPr>
          <p:nvPr/>
        </p:nvSpPr>
        <p:spPr bwMode="auto">
          <a:xfrm>
            <a:off x="0" y="-300307"/>
            <a:ext cx="1118404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3540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F2CAA-1163-91BF-80E1-14BCF7D0D595}"/>
              </a:ext>
            </a:extLst>
          </p:cNvPr>
          <p:cNvSpPr>
            <a:spLocks noGrp="1"/>
          </p:cNvSpPr>
          <p:nvPr>
            <p:ph type="title"/>
          </p:nvPr>
        </p:nvSpPr>
        <p:spPr/>
        <p:txBody>
          <a:bodyPr/>
          <a:lstStyle/>
          <a:p>
            <a:pPr algn="ctr"/>
            <a:r>
              <a:rPr lang="en-US" i="1" u="sng" dirty="0"/>
              <a:t>PROBLEM STATEMENT</a:t>
            </a:r>
            <a:endParaRPr lang="en-IN" i="1" u="sng" dirty="0"/>
          </a:p>
        </p:txBody>
      </p:sp>
      <p:sp>
        <p:nvSpPr>
          <p:cNvPr id="5" name="Content Placeholder 2">
            <a:extLst>
              <a:ext uri="{FF2B5EF4-FFF2-40B4-BE49-F238E27FC236}">
                <a16:creationId xmlns:a16="http://schemas.microsoft.com/office/drawing/2014/main" id="{768C0BA2-60A4-3615-23BA-3428FF9A6D29}"/>
              </a:ext>
            </a:extLst>
          </p:cNvPr>
          <p:cNvSpPr>
            <a:spLocks noGrp="1"/>
          </p:cNvSpPr>
          <p:nvPr>
            <p:ph sz="half" idx="1"/>
          </p:nvPr>
        </p:nvSpPr>
        <p:spPr>
          <a:xfrm>
            <a:off x="1371600" y="2285999"/>
            <a:ext cx="9807388" cy="3581401"/>
          </a:xfrm>
        </p:spPr>
        <p:txBody>
          <a:bodyPr>
            <a:normAutofit fontScale="25000" lnSpcReduction="20000"/>
          </a:bodyPr>
          <a:lstStyle/>
          <a:p>
            <a:pPr marL="0" indent="0" algn="l">
              <a:buNone/>
            </a:pPr>
            <a:r>
              <a:rPr lang="en-US" sz="7400" b="0" i="0" dirty="0">
                <a:solidFill>
                  <a:schemeClr val="tx1"/>
                </a:solidFill>
                <a:effectLst/>
                <a:latin typeface="Times New Roman" panose="02020603050405020304" pitchFamily="18" charset="0"/>
                <a:cs typeface="Times New Roman" panose="02020603050405020304" pitchFamily="18" charset="0"/>
              </a:rPr>
              <a:t>Here's a concise problem statement for the hospitality analysis project:</a:t>
            </a:r>
          </a:p>
          <a:p>
            <a:pPr algn="l"/>
            <a:r>
              <a:rPr lang="en-US" sz="7400" b="0" i="0" dirty="0">
                <a:solidFill>
                  <a:schemeClr val="tx1"/>
                </a:solidFill>
                <a:effectLst/>
                <a:latin typeface="Times New Roman" panose="02020603050405020304" pitchFamily="18" charset="0"/>
                <a:cs typeface="Times New Roman" panose="02020603050405020304" pitchFamily="18" charset="0"/>
              </a:rPr>
              <a:t>In response to declining market share and revenue in the luxury/business hotels category, </a:t>
            </a:r>
            <a:r>
              <a:rPr lang="en-US" sz="7400" b="0" i="0" dirty="0" err="1">
                <a:solidFill>
                  <a:schemeClr val="tx1"/>
                </a:solidFill>
                <a:effectLst/>
                <a:latin typeface="Times New Roman" panose="02020603050405020304" pitchFamily="18" charset="0"/>
                <a:cs typeface="Times New Roman" panose="02020603050405020304" pitchFamily="18" charset="0"/>
              </a:rPr>
              <a:t>Atliq</a:t>
            </a:r>
            <a:r>
              <a:rPr lang="en-US" sz="7400" b="0" i="0" dirty="0">
                <a:solidFill>
                  <a:schemeClr val="tx1"/>
                </a:solidFill>
                <a:effectLst/>
                <a:latin typeface="Times New Roman" panose="02020603050405020304" pitchFamily="18" charset="0"/>
                <a:cs typeface="Times New Roman" panose="02020603050405020304" pitchFamily="18" charset="0"/>
              </a:rPr>
              <a:t> Grands, a prominent hotel chain, seeks to leverage Business and Data Intelligence for strategic decision-making. </a:t>
            </a:r>
          </a:p>
          <a:p>
            <a:pPr algn="l"/>
            <a:r>
              <a:rPr lang="en-US" sz="7400" b="0" i="0" dirty="0">
                <a:solidFill>
                  <a:schemeClr val="tx1"/>
                </a:solidFill>
                <a:effectLst/>
                <a:latin typeface="Times New Roman" panose="02020603050405020304" pitchFamily="18" charset="0"/>
                <a:cs typeface="Times New Roman" panose="02020603050405020304" pitchFamily="18" charset="0"/>
              </a:rPr>
              <a:t>With a lack of an in-house data analytics team, the </a:t>
            </a:r>
            <a:r>
              <a:rPr lang="en-US" sz="7400" b="1" i="0" dirty="0">
                <a:solidFill>
                  <a:schemeClr val="tx1"/>
                </a:solidFill>
                <a:effectLst/>
                <a:latin typeface="Times New Roman" panose="02020603050405020304" pitchFamily="18" charset="0"/>
                <a:cs typeface="Times New Roman" panose="02020603050405020304" pitchFamily="18" charset="0"/>
              </a:rPr>
              <a:t>objective </a:t>
            </a:r>
            <a:r>
              <a:rPr lang="en-US" sz="7400" b="0" i="0" dirty="0">
                <a:solidFill>
                  <a:schemeClr val="tx1"/>
                </a:solidFill>
                <a:effectLst/>
                <a:latin typeface="Times New Roman" panose="02020603050405020304" pitchFamily="18" charset="0"/>
                <a:cs typeface="Times New Roman" panose="02020603050405020304" pitchFamily="18" charset="0"/>
              </a:rPr>
              <a:t>is to engage a third-party service provider to </a:t>
            </a:r>
            <a:r>
              <a:rPr lang="en-US" sz="7400" b="1" i="0" dirty="0">
                <a:solidFill>
                  <a:schemeClr val="tx1"/>
                </a:solidFill>
                <a:effectLst/>
                <a:latin typeface="Times New Roman" panose="02020603050405020304" pitchFamily="18" charset="0"/>
                <a:cs typeface="Times New Roman" panose="02020603050405020304" pitchFamily="18" charset="0"/>
              </a:rPr>
              <a:t>analyze historical data</a:t>
            </a:r>
            <a:r>
              <a:rPr lang="en-US" sz="7400" b="0" i="0" dirty="0">
                <a:solidFill>
                  <a:schemeClr val="tx1"/>
                </a:solidFill>
                <a:effectLst/>
                <a:latin typeface="Times New Roman" panose="02020603050405020304" pitchFamily="18" charset="0"/>
                <a:cs typeface="Times New Roman" panose="02020603050405020304" pitchFamily="18" charset="0"/>
              </a:rPr>
              <a:t>. </a:t>
            </a:r>
          </a:p>
          <a:p>
            <a:pPr algn="l"/>
            <a:r>
              <a:rPr lang="en-US" sz="7400" b="0" i="0" dirty="0">
                <a:solidFill>
                  <a:schemeClr val="tx1"/>
                </a:solidFill>
                <a:effectLst/>
                <a:latin typeface="Times New Roman" panose="02020603050405020304" pitchFamily="18" charset="0"/>
                <a:cs typeface="Times New Roman" panose="02020603050405020304" pitchFamily="18" charset="0"/>
              </a:rPr>
              <a:t>The project focuses on </a:t>
            </a:r>
            <a:r>
              <a:rPr lang="en-US" sz="7400" b="1" i="0" dirty="0">
                <a:solidFill>
                  <a:schemeClr val="tx1"/>
                </a:solidFill>
                <a:effectLst/>
                <a:latin typeface="Times New Roman" panose="02020603050405020304" pitchFamily="18" charset="0"/>
                <a:cs typeface="Times New Roman" panose="02020603050405020304" pitchFamily="18" charset="0"/>
              </a:rPr>
              <a:t>filtering insights </a:t>
            </a:r>
            <a:r>
              <a:rPr lang="en-US" sz="7400" b="0" i="0" dirty="0">
                <a:solidFill>
                  <a:schemeClr val="tx1"/>
                </a:solidFill>
                <a:effectLst/>
                <a:latin typeface="Times New Roman" panose="02020603050405020304" pitchFamily="18" charset="0"/>
                <a:cs typeface="Times New Roman" panose="02020603050405020304" pitchFamily="18" charset="0"/>
              </a:rPr>
              <a:t>by properties, city, status, platform, month, and week. Key metrics such as revenue, occupancy percentage, and average ratings are to be visualized, offering trends by week, occupancy by day type, and booking percentage by platform. </a:t>
            </a:r>
          </a:p>
          <a:p>
            <a:pPr algn="l"/>
            <a:endParaRPr lang="en-US" sz="7400" dirty="0">
              <a:solidFill>
                <a:schemeClr val="tx1"/>
              </a:solidFill>
              <a:latin typeface="Times New Roman" panose="02020603050405020304" pitchFamily="18" charset="0"/>
              <a:cs typeface="Times New Roman" panose="02020603050405020304" pitchFamily="18" charset="0"/>
            </a:endParaRPr>
          </a:p>
          <a:p>
            <a:pPr marL="0" indent="0" algn="l">
              <a:buNone/>
            </a:pPr>
            <a:r>
              <a:rPr lang="en-US" sz="7400" b="0" i="0" dirty="0">
                <a:solidFill>
                  <a:schemeClr val="tx1"/>
                </a:solidFill>
                <a:effectLst/>
                <a:latin typeface="Times New Roman" panose="02020603050405020304" pitchFamily="18" charset="0"/>
                <a:cs typeface="Times New Roman" panose="02020603050405020304" pitchFamily="18" charset="0"/>
              </a:rPr>
              <a:t>This initiative aims to empower </a:t>
            </a:r>
            <a:r>
              <a:rPr lang="en-US" sz="7400" b="0" i="0" dirty="0" err="1">
                <a:solidFill>
                  <a:schemeClr val="tx1"/>
                </a:solidFill>
                <a:effectLst/>
                <a:latin typeface="Times New Roman" panose="02020603050405020304" pitchFamily="18" charset="0"/>
                <a:cs typeface="Times New Roman" panose="02020603050405020304" pitchFamily="18" charset="0"/>
              </a:rPr>
              <a:t>Atliq</a:t>
            </a:r>
            <a:r>
              <a:rPr lang="en-US" sz="7400" b="0" i="0" dirty="0">
                <a:solidFill>
                  <a:schemeClr val="tx1"/>
                </a:solidFill>
                <a:effectLst/>
                <a:latin typeface="Times New Roman" panose="02020603050405020304" pitchFamily="18" charset="0"/>
                <a:cs typeface="Times New Roman" panose="02020603050405020304" pitchFamily="18" charset="0"/>
              </a:rPr>
              <a:t> Grands with actionable insights to regain market share and revenue in the highly competitive hospitality industry."</a:t>
            </a:r>
          </a:p>
          <a:p>
            <a:endParaRPr lang="en-IN" dirty="0"/>
          </a:p>
        </p:txBody>
      </p:sp>
    </p:spTree>
    <p:extLst>
      <p:ext uri="{BB962C8B-B14F-4D97-AF65-F5344CB8AC3E}">
        <p14:creationId xmlns:p14="http://schemas.microsoft.com/office/powerpoint/2010/main" val="3502174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0DD6-D390-80AA-9BEC-5821CDAD018F}"/>
              </a:ext>
            </a:extLst>
          </p:cNvPr>
          <p:cNvSpPr>
            <a:spLocks noGrp="1"/>
          </p:cNvSpPr>
          <p:nvPr>
            <p:ph type="title"/>
          </p:nvPr>
        </p:nvSpPr>
        <p:spPr>
          <a:xfrm>
            <a:off x="3227295" y="407894"/>
            <a:ext cx="7906871" cy="793376"/>
          </a:xfrm>
        </p:spPr>
        <p:txBody>
          <a:bodyPr/>
          <a:lstStyle/>
          <a:p>
            <a:r>
              <a:rPr lang="en-US" i="1" u="sng" dirty="0"/>
              <a:t>METHODOLOGY USED</a:t>
            </a:r>
            <a:endParaRPr lang="en-IN" i="1" u="sng" dirty="0"/>
          </a:p>
        </p:txBody>
      </p:sp>
      <p:sp>
        <p:nvSpPr>
          <p:cNvPr id="3" name="Content Placeholder 2">
            <a:extLst>
              <a:ext uri="{FF2B5EF4-FFF2-40B4-BE49-F238E27FC236}">
                <a16:creationId xmlns:a16="http://schemas.microsoft.com/office/drawing/2014/main" id="{FAE15588-7535-2D6F-39FC-0BB4695985D5}"/>
              </a:ext>
            </a:extLst>
          </p:cNvPr>
          <p:cNvSpPr>
            <a:spLocks noGrp="1"/>
          </p:cNvSpPr>
          <p:nvPr>
            <p:ph sz="half" idx="1"/>
          </p:nvPr>
        </p:nvSpPr>
        <p:spPr>
          <a:xfrm>
            <a:off x="1443318" y="1398493"/>
            <a:ext cx="10013576" cy="3092825"/>
          </a:xfrm>
        </p:spPr>
        <p:txBody>
          <a:bodyPr>
            <a:noAutofit/>
          </a:bodyPr>
          <a:lstStyle/>
          <a:p>
            <a:pPr marL="0" indent="0">
              <a:buNone/>
            </a:pPr>
            <a:r>
              <a:rPr lang="en-US" sz="2200" b="0" i="0" dirty="0">
                <a:solidFill>
                  <a:schemeClr val="tx1"/>
                </a:solidFill>
                <a:effectLst/>
                <a:latin typeface="Times New Roman" panose="02020603050405020304" pitchFamily="18" charset="0"/>
                <a:cs typeface="Times New Roman" panose="02020603050405020304" pitchFamily="18" charset="0"/>
              </a:rPr>
              <a:t>The methodology employed for the hospitality analysis project follows </a:t>
            </a:r>
          </a:p>
          <a:p>
            <a:pPr>
              <a:buFont typeface="Wingdings" panose="05000000000000000000" pitchFamily="2" charset="2"/>
              <a:buChar char="v"/>
            </a:pPr>
            <a:r>
              <a:rPr lang="en-US" sz="2200" b="0" i="0" dirty="0">
                <a:solidFill>
                  <a:schemeClr val="tx1"/>
                </a:solidFill>
                <a:effectLst/>
                <a:latin typeface="Times New Roman" panose="02020603050405020304" pitchFamily="18" charset="0"/>
                <a:cs typeface="Times New Roman" panose="02020603050405020304" pitchFamily="18" charset="0"/>
              </a:rPr>
              <a:t>a systematic approach to harness valuable insights from the provided datasets. Commencing with meticulous data collection from diverse dimensions including date, hotels, rooms, and bookings, the focus shifts to thorough exploration and </a:t>
            </a:r>
            <a:r>
              <a:rPr lang="en-US" sz="2200" b="1" i="0" dirty="0">
                <a:solidFill>
                  <a:schemeClr val="tx1"/>
                </a:solidFill>
                <a:effectLst/>
                <a:latin typeface="Times New Roman" panose="02020603050405020304" pitchFamily="18" charset="0"/>
                <a:cs typeface="Times New Roman" panose="02020603050405020304" pitchFamily="18" charset="0"/>
              </a:rPr>
              <a:t>cleaning processes, addressing missing values and ensuring data quality</a:t>
            </a:r>
            <a:r>
              <a:rPr lang="en-US" sz="2200" b="0" i="0" dirty="0">
                <a:solidFill>
                  <a:schemeClr val="tx1"/>
                </a:solidFill>
                <a:effectLst/>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en-US" sz="2200" b="0" i="0" dirty="0">
                <a:solidFill>
                  <a:schemeClr val="tx1"/>
                </a:solidFill>
                <a:effectLst/>
                <a:latin typeface="Times New Roman" panose="02020603050405020304" pitchFamily="18" charset="0"/>
                <a:cs typeface="Times New Roman" panose="02020603050405020304" pitchFamily="18" charset="0"/>
              </a:rPr>
              <a:t>Interactive widgets are developed for </a:t>
            </a:r>
            <a:r>
              <a:rPr lang="en-US" sz="2200" b="1" i="0" dirty="0">
                <a:solidFill>
                  <a:schemeClr val="tx1"/>
                </a:solidFill>
                <a:effectLst/>
                <a:latin typeface="Times New Roman" panose="02020603050405020304" pitchFamily="18" charset="0"/>
                <a:cs typeface="Times New Roman" panose="02020603050405020304" pitchFamily="18" charset="0"/>
              </a:rPr>
              <a:t>dynamic filtering</a:t>
            </a:r>
            <a:r>
              <a:rPr lang="en-US" sz="2200" b="0" i="0" dirty="0">
                <a:solidFill>
                  <a:schemeClr val="tx1"/>
                </a:solidFill>
                <a:effectLst/>
                <a:latin typeface="Times New Roman" panose="02020603050405020304" pitchFamily="18" charset="0"/>
                <a:cs typeface="Times New Roman" panose="02020603050405020304" pitchFamily="18" charset="0"/>
              </a:rPr>
              <a:t>, enabling users to refine data based on properties, city, status, platform, month, and week. </a:t>
            </a:r>
          </a:p>
          <a:p>
            <a:pPr>
              <a:buFont typeface="Wingdings" panose="05000000000000000000" pitchFamily="2" charset="2"/>
              <a:buChar char="v"/>
            </a:pPr>
            <a:r>
              <a:rPr lang="en-US" sz="2200" b="0" i="0" dirty="0">
                <a:solidFill>
                  <a:schemeClr val="tx1"/>
                </a:solidFill>
                <a:effectLst/>
                <a:latin typeface="Times New Roman" panose="02020603050405020304" pitchFamily="18" charset="0"/>
                <a:cs typeface="Times New Roman" panose="02020603050405020304" pitchFamily="18" charset="0"/>
              </a:rPr>
              <a:t>Calculations are then performed to derive key metrics such as </a:t>
            </a:r>
            <a:r>
              <a:rPr lang="en-US" sz="2200" b="1" i="0" dirty="0">
                <a:solidFill>
                  <a:schemeClr val="tx1"/>
                </a:solidFill>
                <a:effectLst/>
                <a:latin typeface="Times New Roman" panose="02020603050405020304" pitchFamily="18" charset="0"/>
                <a:cs typeface="Times New Roman" panose="02020603050405020304" pitchFamily="18" charset="0"/>
              </a:rPr>
              <a:t>total revenue, occupancy percentage, and average ratings</a:t>
            </a:r>
            <a:r>
              <a:rPr lang="en-US" sz="2200" b="0" i="0" dirty="0">
                <a:solidFill>
                  <a:schemeClr val="tx1"/>
                </a:solidFill>
                <a:effectLst/>
                <a:latin typeface="Times New Roman" panose="02020603050405020304" pitchFamily="18" charset="0"/>
                <a:cs typeface="Times New Roman" panose="02020603050405020304" pitchFamily="18" charset="0"/>
              </a:rPr>
              <a:t>. </a:t>
            </a:r>
          </a:p>
          <a:p>
            <a:pPr>
              <a:buFont typeface="Wingdings" panose="05000000000000000000" pitchFamily="2" charset="2"/>
              <a:buChar char="v"/>
            </a:pPr>
            <a:r>
              <a:rPr lang="en-US" sz="2200" b="0" i="0" dirty="0">
                <a:solidFill>
                  <a:schemeClr val="tx1"/>
                </a:solidFill>
                <a:effectLst/>
                <a:latin typeface="Times New Roman" panose="02020603050405020304" pitchFamily="18" charset="0"/>
                <a:cs typeface="Times New Roman" panose="02020603050405020304" pitchFamily="18" charset="0"/>
              </a:rPr>
              <a:t>Subsequently, </a:t>
            </a:r>
            <a:r>
              <a:rPr lang="en-US" sz="2200" b="1" i="0" dirty="0">
                <a:solidFill>
                  <a:schemeClr val="tx1"/>
                </a:solidFill>
                <a:effectLst/>
                <a:latin typeface="Times New Roman" panose="02020603050405020304" pitchFamily="18" charset="0"/>
                <a:cs typeface="Times New Roman" panose="02020603050405020304" pitchFamily="18" charset="0"/>
              </a:rPr>
              <a:t>data visualization techniques</a:t>
            </a:r>
            <a:r>
              <a:rPr lang="en-US" sz="2200" b="0" i="0" dirty="0">
                <a:solidFill>
                  <a:schemeClr val="tx1"/>
                </a:solidFill>
                <a:effectLst/>
                <a:latin typeface="Times New Roman" panose="02020603050405020304" pitchFamily="18" charset="0"/>
                <a:cs typeface="Times New Roman" panose="02020603050405020304" pitchFamily="18" charset="0"/>
              </a:rPr>
              <a:t>, including line plots, bar charts, and pie charts, are employed to present trends by week, occupancy by day type, and booking percentage by platform. The methodology culminates in actionable insights and recommendations, documented for stakeholders, to inform strategic decision-making in the highly competitive hospitality industry.</a:t>
            </a:r>
            <a:endParaRPr lang="en-IN"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16795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3C679-9655-0A71-037E-985317EBAE0D}"/>
              </a:ext>
            </a:extLst>
          </p:cNvPr>
          <p:cNvSpPr>
            <a:spLocks noGrp="1"/>
          </p:cNvSpPr>
          <p:nvPr>
            <p:ph type="title"/>
          </p:nvPr>
        </p:nvSpPr>
        <p:spPr>
          <a:xfrm>
            <a:off x="1371600" y="685800"/>
            <a:ext cx="9224682" cy="748553"/>
          </a:xfrm>
        </p:spPr>
        <p:txBody>
          <a:bodyPr/>
          <a:lstStyle/>
          <a:p>
            <a:pPr algn="ctr"/>
            <a:r>
              <a:rPr lang="en-US" dirty="0"/>
              <a:t>INFERENCES</a:t>
            </a:r>
            <a:endParaRPr lang="en-IN" dirty="0"/>
          </a:p>
        </p:txBody>
      </p:sp>
      <p:sp>
        <p:nvSpPr>
          <p:cNvPr id="5" name="TextBox 4">
            <a:extLst>
              <a:ext uri="{FF2B5EF4-FFF2-40B4-BE49-F238E27FC236}">
                <a16:creationId xmlns:a16="http://schemas.microsoft.com/office/drawing/2014/main" id="{AE04901B-6256-9D4B-2604-EAFBEDECE386}"/>
              </a:ext>
            </a:extLst>
          </p:cNvPr>
          <p:cNvSpPr txBox="1"/>
          <p:nvPr/>
        </p:nvSpPr>
        <p:spPr>
          <a:xfrm>
            <a:off x="2217112" y="1781140"/>
            <a:ext cx="3173035" cy="430887"/>
          </a:xfrm>
          <a:prstGeom prst="rect">
            <a:avLst/>
          </a:prstGeom>
          <a:noFill/>
        </p:spPr>
        <p:txBody>
          <a:bodyPr wrap="square" rtlCol="0">
            <a:spAutoFit/>
          </a:bodyPr>
          <a:lstStyle/>
          <a:p>
            <a:r>
              <a:rPr lang="en-US" sz="2200" b="1" i="1" u="sng" dirty="0">
                <a:solidFill>
                  <a:schemeClr val="accent2">
                    <a:lumMod val="75000"/>
                  </a:schemeClr>
                </a:solidFill>
                <a:latin typeface="Times New Roman" panose="02020603050405020304" pitchFamily="18" charset="0"/>
                <a:cs typeface="Times New Roman" panose="02020603050405020304" pitchFamily="18" charset="0"/>
              </a:rPr>
              <a:t>Sum of </a:t>
            </a:r>
            <a:r>
              <a:rPr lang="en-US" sz="2200" b="1" i="1" u="sng" dirty="0" err="1">
                <a:solidFill>
                  <a:schemeClr val="accent2">
                    <a:lumMod val="75000"/>
                  </a:schemeClr>
                </a:solidFill>
                <a:latin typeface="Times New Roman" panose="02020603050405020304" pitchFamily="18" charset="0"/>
                <a:cs typeface="Times New Roman" panose="02020603050405020304" pitchFamily="18" charset="0"/>
              </a:rPr>
              <a:t>revenue_realized</a:t>
            </a:r>
            <a:endParaRPr lang="en-IN" sz="2200" b="1" i="1" u="sng" dirty="0">
              <a:solidFill>
                <a:schemeClr val="accent2">
                  <a:lumMod val="75000"/>
                </a:schemeClr>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1BA91FA-4E7C-FF44-2D3B-AD1B7407AC5F}"/>
              </a:ext>
            </a:extLst>
          </p:cNvPr>
          <p:cNvSpPr txBox="1"/>
          <p:nvPr/>
        </p:nvSpPr>
        <p:spPr>
          <a:xfrm>
            <a:off x="7491663" y="1882588"/>
            <a:ext cx="4331369" cy="430887"/>
          </a:xfrm>
          <a:prstGeom prst="rect">
            <a:avLst/>
          </a:prstGeom>
          <a:noFill/>
        </p:spPr>
        <p:txBody>
          <a:bodyPr wrap="square" rtlCol="0">
            <a:spAutoFit/>
          </a:bodyPr>
          <a:lstStyle/>
          <a:p>
            <a:r>
              <a:rPr lang="en-US" sz="2200" b="1" i="1" u="sng" dirty="0">
                <a:solidFill>
                  <a:schemeClr val="accent2">
                    <a:lumMod val="75000"/>
                  </a:schemeClr>
                </a:solidFill>
                <a:latin typeface="Times New Roman" panose="02020603050405020304" pitchFamily="18" charset="0"/>
                <a:cs typeface="Times New Roman" panose="02020603050405020304" pitchFamily="18" charset="0"/>
              </a:rPr>
              <a:t>Booking</a:t>
            </a:r>
            <a:r>
              <a:rPr lang="en-US" b="1" i="1" u="sng" dirty="0">
                <a:solidFill>
                  <a:schemeClr val="accent2">
                    <a:lumMod val="75000"/>
                  </a:schemeClr>
                </a:solidFill>
              </a:rPr>
              <a:t> Status Distribution</a:t>
            </a:r>
            <a:endParaRPr lang="en-IN" b="1" i="1" u="sng" dirty="0">
              <a:solidFill>
                <a:schemeClr val="accent2">
                  <a:lumMod val="75000"/>
                </a:schemeClr>
              </a:solidFill>
            </a:endParaRPr>
          </a:p>
        </p:txBody>
      </p:sp>
      <p:pic>
        <p:nvPicPr>
          <p:cNvPr id="8" name="Picture 7">
            <a:extLst>
              <a:ext uri="{FF2B5EF4-FFF2-40B4-BE49-F238E27FC236}">
                <a16:creationId xmlns:a16="http://schemas.microsoft.com/office/drawing/2014/main" id="{D7EEFDD5-3534-52F3-F516-6D5C9041AB4E}"/>
              </a:ext>
            </a:extLst>
          </p:cNvPr>
          <p:cNvPicPr>
            <a:picLocks noChangeAspect="1"/>
          </p:cNvPicPr>
          <p:nvPr/>
        </p:nvPicPr>
        <p:blipFill>
          <a:blip r:embed="rId2"/>
          <a:stretch>
            <a:fillRect/>
          </a:stretch>
        </p:blipFill>
        <p:spPr>
          <a:xfrm>
            <a:off x="771408" y="2496793"/>
            <a:ext cx="5535269" cy="3675407"/>
          </a:xfrm>
          <a:prstGeom prst="rect">
            <a:avLst/>
          </a:prstGeom>
        </p:spPr>
      </p:pic>
      <p:pic>
        <p:nvPicPr>
          <p:cNvPr id="10" name="Picture 9">
            <a:extLst>
              <a:ext uri="{FF2B5EF4-FFF2-40B4-BE49-F238E27FC236}">
                <a16:creationId xmlns:a16="http://schemas.microsoft.com/office/drawing/2014/main" id="{8A073184-1181-2873-F988-1261A714B00F}"/>
              </a:ext>
            </a:extLst>
          </p:cNvPr>
          <p:cNvPicPr>
            <a:picLocks noChangeAspect="1"/>
          </p:cNvPicPr>
          <p:nvPr/>
        </p:nvPicPr>
        <p:blipFill>
          <a:blip r:embed="rId3"/>
          <a:stretch>
            <a:fillRect/>
          </a:stretch>
        </p:blipFill>
        <p:spPr>
          <a:xfrm>
            <a:off x="7084548" y="2496793"/>
            <a:ext cx="4738484" cy="3691227"/>
          </a:xfrm>
          <a:prstGeom prst="rect">
            <a:avLst/>
          </a:prstGeom>
        </p:spPr>
      </p:pic>
    </p:spTree>
    <p:extLst>
      <p:ext uri="{BB962C8B-B14F-4D97-AF65-F5344CB8AC3E}">
        <p14:creationId xmlns:p14="http://schemas.microsoft.com/office/powerpoint/2010/main" val="2573168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1BDB5D-C6D6-7C84-F155-908E5807EA02}"/>
              </a:ext>
            </a:extLst>
          </p:cNvPr>
          <p:cNvSpPr txBox="1"/>
          <p:nvPr/>
        </p:nvSpPr>
        <p:spPr>
          <a:xfrm>
            <a:off x="2037349" y="513347"/>
            <a:ext cx="2919663" cy="430887"/>
          </a:xfrm>
          <a:prstGeom prst="rect">
            <a:avLst/>
          </a:prstGeom>
          <a:noFill/>
        </p:spPr>
        <p:txBody>
          <a:bodyPr wrap="square" rtlCol="0">
            <a:spAutoFit/>
          </a:bodyPr>
          <a:lstStyle/>
          <a:p>
            <a:r>
              <a:rPr lang="en-US" sz="2200" b="1" i="1" u="sng" dirty="0">
                <a:solidFill>
                  <a:schemeClr val="accent2">
                    <a:lumMod val="75000"/>
                  </a:schemeClr>
                </a:solidFill>
                <a:latin typeface="Times New Roman" panose="02020603050405020304" pitchFamily="18" charset="0"/>
                <a:cs typeface="Times New Roman" panose="02020603050405020304" pitchFamily="18" charset="0"/>
              </a:rPr>
              <a:t>AVERAGE RATINGS</a:t>
            </a:r>
            <a:endParaRPr lang="en-IN" sz="2200" b="1" i="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BA092161-87BB-5E56-892B-D98466804E2F}"/>
              </a:ext>
            </a:extLst>
          </p:cNvPr>
          <p:cNvPicPr>
            <a:picLocks noChangeAspect="1"/>
          </p:cNvPicPr>
          <p:nvPr/>
        </p:nvPicPr>
        <p:blipFill>
          <a:blip r:embed="rId2"/>
          <a:stretch>
            <a:fillRect/>
          </a:stretch>
        </p:blipFill>
        <p:spPr>
          <a:xfrm>
            <a:off x="1068758" y="1775095"/>
            <a:ext cx="5087750" cy="4569557"/>
          </a:xfrm>
          <a:prstGeom prst="rect">
            <a:avLst/>
          </a:prstGeom>
        </p:spPr>
      </p:pic>
      <p:sp>
        <p:nvSpPr>
          <p:cNvPr id="8" name="TextBox 7">
            <a:extLst>
              <a:ext uri="{FF2B5EF4-FFF2-40B4-BE49-F238E27FC236}">
                <a16:creationId xmlns:a16="http://schemas.microsoft.com/office/drawing/2014/main" id="{E88248C3-5A44-33DC-0865-2E075E37F94E}"/>
              </a:ext>
            </a:extLst>
          </p:cNvPr>
          <p:cNvSpPr txBox="1"/>
          <p:nvPr/>
        </p:nvSpPr>
        <p:spPr>
          <a:xfrm>
            <a:off x="7234989" y="513347"/>
            <a:ext cx="4555958" cy="430887"/>
          </a:xfrm>
          <a:prstGeom prst="rect">
            <a:avLst/>
          </a:prstGeom>
          <a:noFill/>
        </p:spPr>
        <p:txBody>
          <a:bodyPr wrap="square" rtlCol="0">
            <a:spAutoFit/>
          </a:bodyPr>
          <a:lstStyle/>
          <a:p>
            <a:r>
              <a:rPr lang="en-US" sz="2200" b="1" i="1" u="sng" dirty="0">
                <a:solidFill>
                  <a:schemeClr val="accent2">
                    <a:lumMod val="75000"/>
                  </a:schemeClr>
                </a:solidFill>
                <a:latin typeface="Times New Roman" panose="02020603050405020304" pitchFamily="18" charset="0"/>
                <a:cs typeface="Times New Roman" panose="02020603050405020304" pitchFamily="18" charset="0"/>
              </a:rPr>
              <a:t>TOTAL SUCCESSFUL BOOKING</a:t>
            </a:r>
            <a:endParaRPr lang="en-IN" sz="2200" b="1" i="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23F9EEDA-D460-3A1D-83FA-05A8121BDE56}"/>
              </a:ext>
            </a:extLst>
          </p:cNvPr>
          <p:cNvPicPr>
            <a:picLocks noChangeAspect="1"/>
          </p:cNvPicPr>
          <p:nvPr/>
        </p:nvPicPr>
        <p:blipFill>
          <a:blip r:embed="rId3"/>
          <a:stretch>
            <a:fillRect/>
          </a:stretch>
        </p:blipFill>
        <p:spPr>
          <a:xfrm>
            <a:off x="6422906" y="1775095"/>
            <a:ext cx="5616427" cy="4569557"/>
          </a:xfrm>
          <a:prstGeom prst="rect">
            <a:avLst/>
          </a:prstGeom>
        </p:spPr>
      </p:pic>
    </p:spTree>
    <p:extLst>
      <p:ext uri="{BB962C8B-B14F-4D97-AF65-F5344CB8AC3E}">
        <p14:creationId xmlns:p14="http://schemas.microsoft.com/office/powerpoint/2010/main" val="3299524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BF83392-B6C1-AC12-8C71-702DD16BD64F}"/>
              </a:ext>
            </a:extLst>
          </p:cNvPr>
          <p:cNvSpPr txBox="1"/>
          <p:nvPr/>
        </p:nvSpPr>
        <p:spPr>
          <a:xfrm>
            <a:off x="1283367" y="433137"/>
            <a:ext cx="3368843" cy="769441"/>
          </a:xfrm>
          <a:prstGeom prst="rect">
            <a:avLst/>
          </a:prstGeom>
          <a:noFill/>
        </p:spPr>
        <p:txBody>
          <a:bodyPr wrap="square" rtlCol="0">
            <a:spAutoFit/>
          </a:bodyPr>
          <a:lstStyle/>
          <a:p>
            <a:r>
              <a:rPr lang="en-US" sz="2200" b="1" i="1" u="sng" dirty="0">
                <a:solidFill>
                  <a:schemeClr val="accent2">
                    <a:lumMod val="75000"/>
                  </a:schemeClr>
                </a:solidFill>
                <a:latin typeface="Times New Roman" panose="02020603050405020304" pitchFamily="18" charset="0"/>
                <a:cs typeface="Times New Roman" panose="02020603050405020304" pitchFamily="18" charset="0"/>
              </a:rPr>
              <a:t>RATIO OF SUCCESSFUL BOOKINGS</a:t>
            </a:r>
            <a:endParaRPr lang="en-IN" sz="2200" b="1" i="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6C55846-3455-6ECD-C02A-3FEEC62A3AF2}"/>
              </a:ext>
            </a:extLst>
          </p:cNvPr>
          <p:cNvPicPr>
            <a:picLocks noChangeAspect="1"/>
          </p:cNvPicPr>
          <p:nvPr/>
        </p:nvPicPr>
        <p:blipFill>
          <a:blip r:embed="rId2"/>
          <a:stretch>
            <a:fillRect/>
          </a:stretch>
        </p:blipFill>
        <p:spPr>
          <a:xfrm>
            <a:off x="6095999" y="346962"/>
            <a:ext cx="4812633" cy="3310637"/>
          </a:xfrm>
          <a:prstGeom prst="rect">
            <a:avLst/>
          </a:prstGeom>
        </p:spPr>
      </p:pic>
      <p:sp>
        <p:nvSpPr>
          <p:cNvPr id="8" name="TextBox 7">
            <a:extLst>
              <a:ext uri="{FF2B5EF4-FFF2-40B4-BE49-F238E27FC236}">
                <a16:creationId xmlns:a16="http://schemas.microsoft.com/office/drawing/2014/main" id="{AE0BC802-0E57-7C67-986D-23B1C18FE1B5}"/>
              </a:ext>
            </a:extLst>
          </p:cNvPr>
          <p:cNvSpPr txBox="1"/>
          <p:nvPr/>
        </p:nvSpPr>
        <p:spPr>
          <a:xfrm>
            <a:off x="1133409" y="4106779"/>
            <a:ext cx="3368843" cy="769441"/>
          </a:xfrm>
          <a:prstGeom prst="rect">
            <a:avLst/>
          </a:prstGeom>
          <a:noFill/>
        </p:spPr>
        <p:txBody>
          <a:bodyPr wrap="square" rtlCol="0">
            <a:spAutoFit/>
          </a:bodyPr>
          <a:lstStyle/>
          <a:p>
            <a:r>
              <a:rPr lang="en-US" sz="2200" b="1" i="1" u="sng" dirty="0">
                <a:solidFill>
                  <a:schemeClr val="accent2">
                    <a:lumMod val="75000"/>
                  </a:schemeClr>
                </a:solidFill>
                <a:latin typeface="Times New Roman" panose="02020603050405020304" pitchFamily="18" charset="0"/>
                <a:cs typeface="Times New Roman" panose="02020603050405020304" pitchFamily="18" charset="0"/>
              </a:rPr>
              <a:t>COUNT OF CANCELLED BOOKING</a:t>
            </a:r>
            <a:endParaRPr lang="en-IN" sz="2200" b="1" i="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5AF5FDA-415B-EF2B-A546-A079EE446061}"/>
              </a:ext>
            </a:extLst>
          </p:cNvPr>
          <p:cNvPicPr>
            <a:picLocks noChangeAspect="1"/>
          </p:cNvPicPr>
          <p:nvPr/>
        </p:nvPicPr>
        <p:blipFill>
          <a:blip r:embed="rId3"/>
          <a:stretch>
            <a:fillRect/>
          </a:stretch>
        </p:blipFill>
        <p:spPr>
          <a:xfrm>
            <a:off x="1133409" y="5438274"/>
            <a:ext cx="3539561" cy="1235242"/>
          </a:xfrm>
          <a:prstGeom prst="rect">
            <a:avLst/>
          </a:prstGeom>
        </p:spPr>
      </p:pic>
      <p:sp>
        <p:nvSpPr>
          <p:cNvPr id="11" name="TextBox 10">
            <a:extLst>
              <a:ext uri="{FF2B5EF4-FFF2-40B4-BE49-F238E27FC236}">
                <a16:creationId xmlns:a16="http://schemas.microsoft.com/office/drawing/2014/main" id="{51415D7C-7154-8B48-1317-AFBF0162759C}"/>
              </a:ext>
            </a:extLst>
          </p:cNvPr>
          <p:cNvSpPr txBox="1"/>
          <p:nvPr/>
        </p:nvSpPr>
        <p:spPr>
          <a:xfrm>
            <a:off x="5951621" y="4106779"/>
            <a:ext cx="4507832" cy="769441"/>
          </a:xfrm>
          <a:prstGeom prst="rect">
            <a:avLst/>
          </a:prstGeom>
          <a:noFill/>
        </p:spPr>
        <p:txBody>
          <a:bodyPr wrap="square" rtlCol="0">
            <a:spAutoFit/>
          </a:bodyPr>
          <a:lstStyle/>
          <a:p>
            <a:r>
              <a:rPr lang="en-US" sz="2200" b="1" i="1" u="sng" dirty="0">
                <a:solidFill>
                  <a:schemeClr val="accent2">
                    <a:lumMod val="75000"/>
                  </a:schemeClr>
                </a:solidFill>
                <a:latin typeface="Times New Roman" panose="02020603050405020304" pitchFamily="18" charset="0"/>
                <a:cs typeface="Times New Roman" panose="02020603050405020304" pitchFamily="18" charset="0"/>
              </a:rPr>
              <a:t>RATIO OF TOTAL CANCLLED BOOKING</a:t>
            </a:r>
            <a:endParaRPr lang="en-IN" sz="2200" b="1" i="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4F9C458E-088A-17D7-A3DD-0A27F0C779D5}"/>
              </a:ext>
            </a:extLst>
          </p:cNvPr>
          <p:cNvPicPr>
            <a:picLocks noChangeAspect="1"/>
          </p:cNvPicPr>
          <p:nvPr/>
        </p:nvPicPr>
        <p:blipFill>
          <a:blip r:embed="rId4"/>
          <a:stretch>
            <a:fillRect/>
          </a:stretch>
        </p:blipFill>
        <p:spPr>
          <a:xfrm>
            <a:off x="6095999" y="5389405"/>
            <a:ext cx="5409359" cy="1284111"/>
          </a:xfrm>
          <a:prstGeom prst="rect">
            <a:avLst/>
          </a:prstGeom>
        </p:spPr>
      </p:pic>
    </p:spTree>
    <p:extLst>
      <p:ext uri="{BB962C8B-B14F-4D97-AF65-F5344CB8AC3E}">
        <p14:creationId xmlns:p14="http://schemas.microsoft.com/office/powerpoint/2010/main" val="38566062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F81E76-A40E-DA19-735F-DA834AE78EA6}"/>
              </a:ext>
            </a:extLst>
          </p:cNvPr>
          <p:cNvSpPr txBox="1"/>
          <p:nvPr/>
        </p:nvSpPr>
        <p:spPr>
          <a:xfrm>
            <a:off x="1203158" y="465221"/>
            <a:ext cx="4604084" cy="430887"/>
          </a:xfrm>
          <a:prstGeom prst="rect">
            <a:avLst/>
          </a:prstGeom>
          <a:noFill/>
        </p:spPr>
        <p:txBody>
          <a:bodyPr wrap="square" rtlCol="0">
            <a:spAutoFit/>
          </a:bodyPr>
          <a:lstStyle/>
          <a:p>
            <a:r>
              <a:rPr lang="en-US" sz="2200" b="1" i="1" u="sng" dirty="0">
                <a:solidFill>
                  <a:schemeClr val="accent2">
                    <a:lumMod val="75000"/>
                  </a:schemeClr>
                </a:solidFill>
                <a:latin typeface="Times New Roman" panose="02020603050405020304" pitchFamily="18" charset="0"/>
                <a:cs typeface="Times New Roman" panose="02020603050405020304" pitchFamily="18" charset="0"/>
              </a:rPr>
              <a:t>DAILY COUNT OF BOOKING IDs</a:t>
            </a:r>
            <a:endParaRPr lang="en-IN" sz="2200" b="1" i="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8E3DE6E-1827-B749-F364-9889A65D973F}"/>
              </a:ext>
            </a:extLst>
          </p:cNvPr>
          <p:cNvPicPr>
            <a:picLocks noChangeAspect="1"/>
          </p:cNvPicPr>
          <p:nvPr/>
        </p:nvPicPr>
        <p:blipFill>
          <a:blip r:embed="rId2"/>
          <a:stretch>
            <a:fillRect/>
          </a:stretch>
        </p:blipFill>
        <p:spPr>
          <a:xfrm>
            <a:off x="1203158" y="1427747"/>
            <a:ext cx="4479596" cy="4491789"/>
          </a:xfrm>
          <a:prstGeom prst="rect">
            <a:avLst/>
          </a:prstGeom>
        </p:spPr>
      </p:pic>
      <p:sp>
        <p:nvSpPr>
          <p:cNvPr id="8" name="TextBox 7">
            <a:extLst>
              <a:ext uri="{FF2B5EF4-FFF2-40B4-BE49-F238E27FC236}">
                <a16:creationId xmlns:a16="http://schemas.microsoft.com/office/drawing/2014/main" id="{3B19E18F-CD28-77B0-FE28-7A0FB6BF0B05}"/>
              </a:ext>
            </a:extLst>
          </p:cNvPr>
          <p:cNvSpPr txBox="1"/>
          <p:nvPr/>
        </p:nvSpPr>
        <p:spPr>
          <a:xfrm>
            <a:off x="6361063" y="449179"/>
            <a:ext cx="5157169" cy="430887"/>
          </a:xfrm>
          <a:prstGeom prst="rect">
            <a:avLst/>
          </a:prstGeom>
          <a:noFill/>
        </p:spPr>
        <p:txBody>
          <a:bodyPr wrap="square" rtlCol="0">
            <a:spAutoFit/>
          </a:bodyPr>
          <a:lstStyle/>
          <a:p>
            <a:r>
              <a:rPr lang="en-US" sz="2200" b="1" i="1" u="sng" dirty="0">
                <a:solidFill>
                  <a:schemeClr val="accent2">
                    <a:lumMod val="75000"/>
                  </a:schemeClr>
                </a:solidFill>
                <a:latin typeface="Times New Roman" panose="02020603050405020304" pitchFamily="18" charset="0"/>
                <a:cs typeface="Times New Roman" panose="02020603050405020304" pitchFamily="18" charset="0"/>
              </a:rPr>
              <a:t>COUNT OF CANCELLED BOOKINGS</a:t>
            </a:r>
            <a:endParaRPr lang="en-IN" sz="2200" b="1" i="1" u="sng" dirty="0">
              <a:solidFill>
                <a:schemeClr val="accent2">
                  <a:lumMod val="75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418AC90D-6460-3131-5ABB-00FE2FE0C100}"/>
              </a:ext>
            </a:extLst>
          </p:cNvPr>
          <p:cNvPicPr>
            <a:picLocks noChangeAspect="1"/>
          </p:cNvPicPr>
          <p:nvPr/>
        </p:nvPicPr>
        <p:blipFill>
          <a:blip r:embed="rId3"/>
          <a:stretch>
            <a:fillRect/>
          </a:stretch>
        </p:blipFill>
        <p:spPr>
          <a:xfrm>
            <a:off x="6361063" y="1427748"/>
            <a:ext cx="5357324" cy="4491788"/>
          </a:xfrm>
          <a:prstGeom prst="rect">
            <a:avLst/>
          </a:prstGeom>
        </p:spPr>
      </p:pic>
    </p:spTree>
    <p:extLst>
      <p:ext uri="{BB962C8B-B14F-4D97-AF65-F5344CB8AC3E}">
        <p14:creationId xmlns:p14="http://schemas.microsoft.com/office/powerpoint/2010/main" val="166668293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9E48938-CE0A-4976-83E6-A8FD4583CC20}">
  <ds:schemaRefs>
    <ds:schemaRef ds:uri="http://schemas.microsoft.com/sharepoint/v3/contenttype/forms"/>
  </ds:schemaRefs>
</ds:datastoreItem>
</file>

<file path=customXml/itemProps3.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Travel design</Template>
  <TotalTime>40</TotalTime>
  <Words>726</Words>
  <Application>Microsoft Office PowerPoint</Application>
  <PresentationFormat>Widescreen</PresentationFormat>
  <Paragraphs>56</Paragraphs>
  <Slides>12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Franklin Gothic Book</vt:lpstr>
      <vt:lpstr>Impact</vt:lpstr>
      <vt:lpstr>Söhne</vt:lpstr>
      <vt:lpstr>Times New Roman</vt:lpstr>
      <vt:lpstr>Wingdings</vt:lpstr>
      <vt:lpstr>Crop</vt:lpstr>
      <vt:lpstr>            AtliQ Hospitality Analysis </vt:lpstr>
      <vt:lpstr>CONTENTS</vt:lpstr>
      <vt:lpstr>INTRODUCTION</vt:lpstr>
      <vt:lpstr>PROBLEM STATEMENT</vt:lpstr>
      <vt:lpstr>METHODOLOGY USED</vt:lpstr>
      <vt:lpstr>INFERENCES</vt:lpstr>
      <vt:lpstr>PowerPoint Presentation</vt:lpstr>
      <vt:lpstr>PowerPoint Presentation</vt:lpstr>
      <vt:lpstr>PowerPoint Presentation</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AtliQ Hospitality Analysis </dc:title>
  <dc:creator>Pooja Murugesan</dc:creator>
  <cp:lastModifiedBy>Pooja Murugesan</cp:lastModifiedBy>
  <cp:revision>1</cp:revision>
  <dcterms:created xsi:type="dcterms:W3CDTF">2024-02-05T17:31:17Z</dcterms:created>
  <dcterms:modified xsi:type="dcterms:W3CDTF">2024-02-05T18:12:06Z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